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94D48-C3A7-4313-BAA1-54EE4DAD0E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70B29573-2823-4DE7-91A9-B51626A109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распоряжения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410AC645-8CA3-4011-AAA6-8C46ECB22D64}" type="parTrans" cxnId="{B14FFA11-8191-45C9-82B6-D9EE212A6144}">
      <dgm:prSet/>
      <dgm:spPr/>
    </dgm:pt>
    <dgm:pt modelId="{3BA75A5C-B118-4757-8994-13B17A67DD67}" type="sibTrans" cxnId="{B14FFA11-8191-45C9-82B6-D9EE212A6144}">
      <dgm:prSet/>
      <dgm:spPr/>
    </dgm:pt>
    <dgm:pt modelId="{B10FD773-B9DF-4C7D-9F91-96AFCA7099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владения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9DCA459C-4886-4254-A38D-9B471E49DB3E}" type="parTrans" cxnId="{122223CA-2965-4928-A827-154A3467C36E}">
      <dgm:prSet/>
      <dgm:spPr/>
    </dgm:pt>
    <dgm:pt modelId="{F6D39610-9C78-4122-ACEE-89517B56BE23}" type="sibTrans" cxnId="{122223CA-2965-4928-A827-154A3467C36E}">
      <dgm:prSet/>
      <dgm:spPr/>
    </dgm:pt>
    <dgm:pt modelId="{6D6F4FA6-D510-467A-BBF3-37B7328FC0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пользования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27E2366-4C93-448D-99AA-53DEE362D475}" type="parTrans" cxnId="{AA91D61D-BB0A-496A-84EF-B7985BE031EB}">
      <dgm:prSet/>
      <dgm:spPr/>
    </dgm:pt>
    <dgm:pt modelId="{BA1C3142-8F1C-4E98-BAC4-9C8EC28710E0}" type="sibTrans" cxnId="{AA91D61D-BB0A-496A-84EF-B7985BE031EB}">
      <dgm:prSet/>
      <dgm:spPr/>
    </dgm:pt>
    <dgm:pt modelId="{A7399444-D9B1-4558-B62F-E5528784440F}" type="pres">
      <dgm:prSet presAssocID="{E8794D48-C3A7-4313-BAA1-54EE4DAD0EFE}" presName="compositeShape" presStyleCnt="0">
        <dgm:presLayoutVars>
          <dgm:chMax val="7"/>
          <dgm:dir/>
          <dgm:resizeHandles val="exact"/>
        </dgm:presLayoutVars>
      </dgm:prSet>
      <dgm:spPr/>
    </dgm:pt>
    <dgm:pt modelId="{0171E54C-65B3-4DC7-8EE2-BA34A9BD02EF}" type="pres">
      <dgm:prSet presAssocID="{70B29573-2823-4DE7-91A9-B51626A109C3}" presName="circ1" presStyleLbl="vennNode1" presStyleIdx="0" presStyleCnt="3"/>
      <dgm:spPr/>
    </dgm:pt>
    <dgm:pt modelId="{C7156048-EE84-4E96-835E-C29170D71861}" type="pres">
      <dgm:prSet presAssocID="{70B29573-2823-4DE7-91A9-B51626A109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80EE96-2830-4AB4-9AAB-83997593B5C7}" type="pres">
      <dgm:prSet presAssocID="{B10FD773-B9DF-4C7D-9F91-96AFCA7099A9}" presName="circ2" presStyleLbl="vennNode1" presStyleIdx="1" presStyleCnt="3"/>
      <dgm:spPr/>
    </dgm:pt>
    <dgm:pt modelId="{A7D7A3B3-BDB7-4687-A21D-006212F06C4C}" type="pres">
      <dgm:prSet presAssocID="{B10FD773-B9DF-4C7D-9F91-96AFCA7099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0A86EF-8701-48DE-86B5-DF0A77D5391C}" type="pres">
      <dgm:prSet presAssocID="{6D6F4FA6-D510-467A-BBF3-37B7328FC057}" presName="circ3" presStyleLbl="vennNode1" presStyleIdx="2" presStyleCnt="3"/>
      <dgm:spPr/>
    </dgm:pt>
    <dgm:pt modelId="{7E9BFE36-FF70-4BCC-ACA4-774B0E0D41F6}" type="pres">
      <dgm:prSet presAssocID="{6D6F4FA6-D510-467A-BBF3-37B7328FC0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293367-4C48-4B75-AB81-A2AE7149E7F2}" type="presOf" srcId="{B10FD773-B9DF-4C7D-9F91-96AFCA7099A9}" destId="{A7D7A3B3-BDB7-4687-A21D-006212F06C4C}" srcOrd="1" destOrd="0" presId="urn:microsoft.com/office/officeart/2005/8/layout/venn1"/>
    <dgm:cxn modelId="{0851BA01-B3D3-4048-BDAC-E6F3AC9C015B}" type="presOf" srcId="{6D6F4FA6-D510-467A-BBF3-37B7328FC057}" destId="{7E9BFE36-FF70-4BCC-ACA4-774B0E0D41F6}" srcOrd="1" destOrd="0" presId="urn:microsoft.com/office/officeart/2005/8/layout/venn1"/>
    <dgm:cxn modelId="{AA91D61D-BB0A-496A-84EF-B7985BE031EB}" srcId="{E8794D48-C3A7-4313-BAA1-54EE4DAD0EFE}" destId="{6D6F4FA6-D510-467A-BBF3-37B7328FC057}" srcOrd="2" destOrd="0" parTransId="{D27E2366-4C93-448D-99AA-53DEE362D475}" sibTransId="{BA1C3142-8F1C-4E98-BAC4-9C8EC28710E0}"/>
    <dgm:cxn modelId="{12BC5701-4991-46F8-B0C7-D8CDC17C51A6}" type="presOf" srcId="{6D6F4FA6-D510-467A-BBF3-37B7328FC057}" destId="{550A86EF-8701-48DE-86B5-DF0A77D5391C}" srcOrd="0" destOrd="0" presId="urn:microsoft.com/office/officeart/2005/8/layout/venn1"/>
    <dgm:cxn modelId="{9703AAB4-A848-49A8-B346-B7A11A4AC015}" type="presOf" srcId="{70B29573-2823-4DE7-91A9-B51626A109C3}" destId="{0171E54C-65B3-4DC7-8EE2-BA34A9BD02EF}" srcOrd="0" destOrd="0" presId="urn:microsoft.com/office/officeart/2005/8/layout/venn1"/>
    <dgm:cxn modelId="{B14FFA11-8191-45C9-82B6-D9EE212A6144}" srcId="{E8794D48-C3A7-4313-BAA1-54EE4DAD0EFE}" destId="{70B29573-2823-4DE7-91A9-B51626A109C3}" srcOrd="0" destOrd="0" parTransId="{410AC645-8CA3-4011-AAA6-8C46ECB22D64}" sibTransId="{3BA75A5C-B118-4757-8994-13B17A67DD67}"/>
    <dgm:cxn modelId="{122223CA-2965-4928-A827-154A3467C36E}" srcId="{E8794D48-C3A7-4313-BAA1-54EE4DAD0EFE}" destId="{B10FD773-B9DF-4C7D-9F91-96AFCA7099A9}" srcOrd="1" destOrd="0" parTransId="{9DCA459C-4886-4254-A38D-9B471E49DB3E}" sibTransId="{F6D39610-9C78-4122-ACEE-89517B56BE23}"/>
    <dgm:cxn modelId="{DDA562AC-6E9E-4AEF-948A-238D4A686B57}" type="presOf" srcId="{E8794D48-C3A7-4313-BAA1-54EE4DAD0EFE}" destId="{A7399444-D9B1-4558-B62F-E5528784440F}" srcOrd="0" destOrd="0" presId="urn:microsoft.com/office/officeart/2005/8/layout/venn1"/>
    <dgm:cxn modelId="{C13AEF38-36B1-471A-AFC4-F6610FC9E696}" type="presOf" srcId="{70B29573-2823-4DE7-91A9-B51626A109C3}" destId="{C7156048-EE84-4E96-835E-C29170D71861}" srcOrd="1" destOrd="0" presId="urn:microsoft.com/office/officeart/2005/8/layout/venn1"/>
    <dgm:cxn modelId="{F3BD062B-BC66-4F6B-BD7F-9738A8EBB393}" type="presOf" srcId="{B10FD773-B9DF-4C7D-9F91-96AFCA7099A9}" destId="{F180EE96-2830-4AB4-9AAB-83997593B5C7}" srcOrd="0" destOrd="0" presId="urn:microsoft.com/office/officeart/2005/8/layout/venn1"/>
    <dgm:cxn modelId="{69F5D8E5-1732-48C4-85BA-203C86B25CAF}" type="presParOf" srcId="{A7399444-D9B1-4558-B62F-E5528784440F}" destId="{0171E54C-65B3-4DC7-8EE2-BA34A9BD02EF}" srcOrd="0" destOrd="0" presId="urn:microsoft.com/office/officeart/2005/8/layout/venn1"/>
    <dgm:cxn modelId="{FF442826-D57A-4320-83E5-C0578520B1DD}" type="presParOf" srcId="{A7399444-D9B1-4558-B62F-E5528784440F}" destId="{C7156048-EE84-4E96-835E-C29170D71861}" srcOrd="1" destOrd="0" presId="urn:microsoft.com/office/officeart/2005/8/layout/venn1"/>
    <dgm:cxn modelId="{165857C4-E202-4707-A283-C9C5B46BD76D}" type="presParOf" srcId="{A7399444-D9B1-4558-B62F-E5528784440F}" destId="{F180EE96-2830-4AB4-9AAB-83997593B5C7}" srcOrd="2" destOrd="0" presId="urn:microsoft.com/office/officeart/2005/8/layout/venn1"/>
    <dgm:cxn modelId="{4FEEE8B8-5A8B-4CC1-A672-F3C695C85D9B}" type="presParOf" srcId="{A7399444-D9B1-4558-B62F-E5528784440F}" destId="{A7D7A3B3-BDB7-4687-A21D-006212F06C4C}" srcOrd="3" destOrd="0" presId="urn:microsoft.com/office/officeart/2005/8/layout/venn1"/>
    <dgm:cxn modelId="{9C3B1DAC-5268-45FD-9F16-4D24F12FF484}" type="presParOf" srcId="{A7399444-D9B1-4558-B62F-E5528784440F}" destId="{550A86EF-8701-48DE-86B5-DF0A77D5391C}" srcOrd="4" destOrd="0" presId="urn:microsoft.com/office/officeart/2005/8/layout/venn1"/>
    <dgm:cxn modelId="{DA839A63-D02D-4519-8D3F-AF06892EAD54}" type="presParOf" srcId="{A7399444-D9B1-4558-B62F-E5528784440F}" destId="{7E9BFE36-FF70-4BCC-ACA4-774B0E0D41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E54C-65B3-4DC7-8EE2-BA34A9BD02EF}">
      <dsp:nvSpPr>
        <dsp:cNvPr id="0" name=""/>
        <dsp:cNvSpPr/>
      </dsp:nvSpPr>
      <dsp:spPr>
        <a:xfrm>
          <a:off x="2926079" y="68579"/>
          <a:ext cx="3291840" cy="3291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распоряжения</a:t>
          </a:r>
          <a:endParaRPr kumimoji="0" lang="ru-RU" altLang="ru-RU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364991" y="644651"/>
        <a:ext cx="2414016" cy="1481328"/>
      </dsp:txXfrm>
    </dsp:sp>
    <dsp:sp modelId="{F180EE96-2830-4AB4-9AAB-83997593B5C7}">
      <dsp:nvSpPr>
        <dsp:cNvPr id="0" name=""/>
        <dsp:cNvSpPr/>
      </dsp:nvSpPr>
      <dsp:spPr>
        <a:xfrm>
          <a:off x="4113885" y="2125980"/>
          <a:ext cx="3291840" cy="3291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владения</a:t>
          </a:r>
          <a:endParaRPr kumimoji="0" lang="ru-RU" altLang="ru-RU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5120640" y="2976372"/>
        <a:ext cx="1975104" cy="1810512"/>
      </dsp:txXfrm>
    </dsp:sp>
    <dsp:sp modelId="{550A86EF-8701-48DE-86B5-DF0A77D5391C}">
      <dsp:nvSpPr>
        <dsp:cNvPr id="0" name=""/>
        <dsp:cNvSpPr/>
      </dsp:nvSpPr>
      <dsp:spPr>
        <a:xfrm>
          <a:off x="1738274" y="2125980"/>
          <a:ext cx="3291840" cy="3291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Право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пользования</a:t>
          </a:r>
          <a:endParaRPr kumimoji="0" lang="ru-RU" altLang="ru-RU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048255" y="2976372"/>
        <a:ext cx="1975104" cy="181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7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8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3B274B-D1CF-413C-BC52-8F1697670A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6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492E-4618-472B-9D7A-B5E922BCA1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3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CE8E-070B-4E15-9962-414AC42A12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CD8-5C0B-4641-85B5-0A4688AA6A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DB26-B14C-448E-978F-34CD77DD67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9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DB88-4F1D-4EEA-96CE-73FE29D23A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6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5066-FE0F-4E7D-AD6D-D691128330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12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8D87-A765-42D1-ADA8-5BAD932488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0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D722-EA7A-4F66-9957-9DECED1DAE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6A9A-ACBD-4E30-9C2C-B573ECF99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3B18-C653-4D22-8AA3-C63059BDA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8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3B274B-D1CF-413C-BC52-8F1697670A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492E-4618-472B-9D7A-B5E922BCA1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CE8E-070B-4E15-9962-414AC42A12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CD8-5C0B-4641-85B5-0A4688AA6A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0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DB26-B14C-448E-978F-34CD77DD67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0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DB88-4F1D-4EEA-96CE-73FE29D23A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0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5066-FE0F-4E7D-AD6D-D691128330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15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8D87-A765-42D1-ADA8-5BAD932488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4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D722-EA7A-4F66-9957-9DECED1DAE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6A9A-ACBD-4E30-9C2C-B573ECF99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93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3B18-C653-4D22-8AA3-C63059BDA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3B274B-D1CF-413C-BC52-8F1697670A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5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492E-4618-472B-9D7A-B5E922BCA1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2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CE8E-070B-4E15-9962-414AC42A12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48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CD8-5C0B-4641-85B5-0A4688AA6A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5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DB26-B14C-448E-978F-34CD77DD67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83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DB88-4F1D-4EEA-96CE-73FE29D23A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26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5066-FE0F-4E7D-AD6D-D691128330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7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8D87-A765-42D1-ADA8-5BAD932488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63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D722-EA7A-4F66-9957-9DECED1DAE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86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6A9A-ACBD-4E30-9C2C-B573ECF99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3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3B18-C653-4D22-8AA3-C63059BDA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3B274B-D1CF-413C-BC52-8F1697670A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50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492E-4618-472B-9D7A-B5E922BCA1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8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CE8E-070B-4E15-9962-414AC42A12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5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CD8-5C0B-4641-85B5-0A4688AA6A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0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DB26-B14C-448E-978F-34CD77DD67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3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DB88-4F1D-4EEA-96CE-73FE29D23A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2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5066-FE0F-4E7D-AD6D-D691128330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6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8D87-A765-42D1-ADA8-5BAD932488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1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D722-EA7A-4F66-9957-9DECED1DAE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75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6A9A-ACBD-4E30-9C2C-B573ECF992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48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3B18-C653-4D22-8AA3-C63059BDA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2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3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9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8AD6-58ED-446D-A618-8C052E1F5FA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AA53-5525-4090-9E59-E64556F7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47CF9-CAA6-4DF6-B920-1153BA72279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9425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47CF9-CAA6-4DF6-B920-1153BA72279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7613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47CF9-CAA6-4DF6-B920-1153BA72279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6589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47CF9-CAA6-4DF6-B920-1153BA72279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6958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5142/5fa5f1154362c1890ae16f735f58da02e53bce27/" TargetMode="External"/><Relationship Id="rId3" Type="http://schemas.openxmlformats.org/officeDocument/2006/relationships/hyperlink" Target="http://www.consultant.ru/document/cons_doc_LAW_5142/03b0e34849713f10ee46df6baa5e84c4332fc701/" TargetMode="External"/><Relationship Id="rId7" Type="http://schemas.openxmlformats.org/officeDocument/2006/relationships/hyperlink" Target="http://www.consultant.ru/document/cons_doc_LAW_5142/cb3e0d0e902b4116dddfadebdbdf6ff825d4fedf/" TargetMode="External"/><Relationship Id="rId2" Type="http://schemas.openxmlformats.org/officeDocument/2006/relationships/hyperlink" Target="http://www.consultant.ru/document/cons_doc_LAW_5142/46b16c6c0affc06ef729c6585f158aeabee502d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5142/84a17d50fd2c9f6afe54cd78177c4f9609f9a950/" TargetMode="External"/><Relationship Id="rId5" Type="http://schemas.openxmlformats.org/officeDocument/2006/relationships/hyperlink" Target="http://www.consultant.ru/document/cons_doc_LAW_5142/a7ec8d9868bdae6c501b54f357d1c1b832f447e9/" TargetMode="External"/><Relationship Id="rId4" Type="http://schemas.openxmlformats.org/officeDocument/2006/relationships/hyperlink" Target="http://www.consultant.ru/document/cons_doc_LAW_5142/a0bffcec7424050c7422debd8abe6f11ed8aec26/" TargetMode="External"/><Relationship Id="rId9" Type="http://schemas.openxmlformats.org/officeDocument/2006/relationships/hyperlink" Target="http://www.consultant.ru/document/cons_doc_LAW_5142/c1580fdc8c7d41c8dbfa76d5300cb49caa65918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ru-RU" dirty="0" smtClean="0"/>
              <a:t>Право собственности и другие вещные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52839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Право собственности: понятие, содержание и формы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Основания возникновения и прекращения права собственности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Право общей собственности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2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Производные способы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Национализация (ст. 235 ГК РФ)</a:t>
            </a:r>
          </a:p>
          <a:p>
            <a:pPr algn="just"/>
            <a:r>
              <a:rPr lang="ru-RU" dirty="0" smtClean="0"/>
              <a:t>Приватизация  (ст. 235 ГК РФ)</a:t>
            </a:r>
          </a:p>
          <a:p>
            <a:pPr algn="just"/>
            <a:r>
              <a:rPr lang="ru-RU" dirty="0" smtClean="0"/>
              <a:t>Реквизиция (ст. 242 ГК РФ)</a:t>
            </a:r>
          </a:p>
          <a:p>
            <a:pPr algn="just"/>
            <a:r>
              <a:rPr lang="ru-RU" dirty="0" smtClean="0"/>
              <a:t>Конфискация  (ст. 243 ГК РФ)</a:t>
            </a:r>
          </a:p>
          <a:p>
            <a:pPr algn="just"/>
            <a:r>
              <a:rPr lang="ru-RU" dirty="0" smtClean="0"/>
              <a:t>Отчуждение недвижимости в связи с изъятием </a:t>
            </a:r>
            <a:r>
              <a:rPr lang="ru-RU" dirty="0" err="1" smtClean="0"/>
              <a:t>ненадлежаще</a:t>
            </a:r>
            <a:r>
              <a:rPr lang="ru-RU" dirty="0" smtClean="0"/>
              <a:t> используемого земельного участка через продажу его с публичных торгов при невозможности сохранить право собственности на него у собственника (ст. 239 ГК РФ). </a:t>
            </a:r>
          </a:p>
          <a:p>
            <a:pPr algn="just"/>
            <a:r>
              <a:rPr lang="ru-RU" dirty="0" smtClean="0"/>
              <a:t>Отчуждение объектов незавершенного строительства в связи с прекращением аренды земельного участка, который находится в государственной или муниципальной собственности (ст. 239.1 ГК РФ).</a:t>
            </a:r>
          </a:p>
          <a:p>
            <a:pPr algn="just"/>
            <a:r>
              <a:rPr lang="ru-RU" dirty="0" smtClean="0"/>
              <a:t>Отчуждение недвижимого имущества в связи с принудительным отчуждением земельного участка для государственных или муниципальных нужд (ст. 239.2 ГК РФ).</a:t>
            </a:r>
          </a:p>
          <a:p>
            <a:pPr algn="just"/>
            <a:r>
              <a:rPr lang="ru-RU" dirty="0" smtClean="0"/>
              <a:t>Изъятие посредством выкупа культурных ценностей, домашних животных, содержание которых осуществлялось бесхозяйственно и ненадлежащим образом (ст. 240 и 241 ГК РФ).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0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Производные способы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Обращение в доход Российской Федерации имущества, в отношении которого не предоставлено подтверждение его приобретения на законные доходы в силу законодательства Российской Федерации о противодействии коррупции. Реализовывается по решению суда. </a:t>
            </a:r>
          </a:p>
          <a:p>
            <a:pPr algn="just"/>
            <a:r>
              <a:rPr lang="ru-RU" dirty="0" smtClean="0"/>
              <a:t>Обращение в доход государства денег, ценностей, иного имущества и доходов от них, в отношении которых лицом не представлено сведений, подтверждающих законность их приобретения в силу законодательства Российской Федерации о противодействии терроризму. Реализовывается по решению суда. </a:t>
            </a:r>
          </a:p>
          <a:p>
            <a:pPr algn="just"/>
            <a:r>
              <a:rPr lang="ru-RU" dirty="0" smtClean="0"/>
              <a:t>Приобретение права собственности на имущество юридического лица при его реорганизации или ликвидации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32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Производные способы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Прекращение права собственности лица на имущество, которое не может ему принадлежать по причине изменения статуса лица</a:t>
            </a:r>
          </a:p>
          <a:p>
            <a:r>
              <a:rPr lang="ru-RU" dirty="0" smtClean="0"/>
              <a:t>Приобретение права собственности по договору.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Основания прекращения права собственности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Право собственности прекращается (ст. 235 ГК РФ):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если собственник сам отчуждает свое имущество другим лицам;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если собственник сам отказывается от права собственности;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имущество погибло или уничтожено;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право собственности на имущество утрачено;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других случаях, предусмотренных законом.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77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Право собственности на вновь создаваемое недвижимое имущество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Подлежит государственной регистрации на основании документов, подтверждающих факт его создания </a:t>
            </a:r>
          </a:p>
        </p:txBody>
      </p:sp>
      <p:pic>
        <p:nvPicPr>
          <p:cNvPr id="15364" name="Picture 5" descr="дом как объ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Самовольная постройка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48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Самовольной постройкой является жилой дом, другое строение, сооружение или иное недвижимое имущество, созданное на земельном участке, не отведенном для этих целей в порядке, установленном законом и иными правовыми актами, либо созданное без получения на это необходимых разрешений или с существенным нарушением градостроительных и строительных норм и правил </a:t>
            </a:r>
          </a:p>
        </p:txBody>
      </p:sp>
    </p:spTree>
    <p:extLst>
      <p:ext uri="{BB962C8B-B14F-4D97-AF65-F5344CB8AC3E}">
        <p14:creationId xmlns:p14="http://schemas.microsoft.com/office/powerpoint/2010/main" val="21430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Переработка 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Право собственности на новую движимую вещь, изготовленную лицом путем переработки не принадлежащих ему материалов, приобретается собственником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0641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Обращение в собственность общедоступных для сбора средств 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smtClean="0"/>
              <a:t>В случаях, когда в соответствии с законом, общим разрешением, данным собственником, или в соответствии с местным обычаем на определенной территории допускается сбор ягод, добыча (вылов) рыбы и других водных биологических ресурсов, сбор или добыча других общедоступных вещей и животных, право собственности на соответствующие вещи приобретает лицо, осуществившее их сбор или добычу. </a:t>
            </a:r>
          </a:p>
        </p:txBody>
      </p:sp>
    </p:spTree>
    <p:extLst>
      <p:ext uri="{BB962C8B-B14F-4D97-AF65-F5344CB8AC3E}">
        <p14:creationId xmlns:p14="http://schemas.microsoft.com/office/powerpoint/2010/main" val="29160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Право собственности на бесхозяйные вещи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4495800" cy="5410200"/>
          </a:xfrm>
        </p:spPr>
        <p:txBody>
          <a:bodyPr/>
          <a:lstStyle/>
          <a:p>
            <a:pPr algn="ctr" eaLnBrk="1" hangingPunct="1">
              <a:defRPr/>
            </a:pPr>
            <a:endParaRPr lang="ru-RU" sz="280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это вещи, которые, во-первых, не имеют собственника или собственник которых неизвестен, во-вторых, от права собственности на которые собственник отказался.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80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5600" y="228600"/>
            <a:ext cx="594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Находка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2800" smtClean="0"/>
          </a:p>
          <a:p>
            <a:pPr algn="ctr" eaLnBrk="1" hangingPunct="1">
              <a:defRPr/>
            </a:pPr>
            <a:endParaRPr lang="ru-RU" sz="2800" smtClean="0"/>
          </a:p>
          <a:p>
            <a:pPr algn="ctr" eaLnBrk="1" hangingPunct="1">
              <a:defRPr/>
            </a:pPr>
            <a:r>
              <a:rPr lang="ru-RU" sz="2800" smtClean="0"/>
              <a:t>Нашедший обязан немедленно уведомить о находке лицо, потерявшее ее.</a:t>
            </a:r>
          </a:p>
          <a:p>
            <a:pPr algn="ctr" eaLnBrk="1" hangingPunct="1">
              <a:defRPr/>
            </a:pPr>
            <a:r>
              <a:rPr lang="ru-RU" sz="2800" smtClean="0"/>
              <a:t>Если в течение 6 месяцев с момента заявления о находке лицо, управомоченное получить вещь, не будет установлено или само не заявит о своем праве на вещь, нашедший вещь приобретает право собственности на нее.</a:t>
            </a:r>
          </a:p>
        </p:txBody>
      </p:sp>
      <p:pic>
        <p:nvPicPr>
          <p:cNvPr id="20484" name="Picture 4" descr="86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1. Право собственности: понятие, содержание и формы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Право собственности </a:t>
            </a:r>
            <a:r>
              <a:rPr lang="ru-RU" dirty="0" smtClean="0"/>
              <a:t>– это отношение лица к принадлежащей ему вещи как и к собственной, оно проявляется во владении, пользовании и распоряжении ею, а также отключении вторжения всех третьих лиц в круг власти собственника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9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Право собственности на безнадзорное домашнее животное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6251575" cy="502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Лицо, задержавшее безнадзорное животное, обязано возвратить их собственнику, а если место его пребывания неизвестно, не позднее 3 дней с момента задержания заявить об обнаруженных животных в полицию или в орган местного самоуправления.</a:t>
            </a:r>
          </a:p>
        </p:txBody>
      </p:sp>
      <p:pic>
        <p:nvPicPr>
          <p:cNvPr id="21508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66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5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956175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Клад 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smtClean="0">
                <a:latin typeface="Times New Roman" pitchFamily="18" charset="0"/>
              </a:rPr>
              <a:t>Клад, то есть зарытые в земле или сокрытые иным способом деньги или ценные предметы, собственник которых не может быть установлен либо в силу закона утратил на них право, поступает в собственность лица, которому принадлежит имущество (земельный участок, строение и т.п.), где клад был сокрыт, и лица, обнаружившего клад, в равных долях, если соглашением между ними не установлено иное.</a:t>
            </a:r>
          </a:p>
        </p:txBody>
      </p:sp>
      <p:pic>
        <p:nvPicPr>
          <p:cNvPr id="22532" name="Picture 4" descr="807634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96144"/>
          </a:xfrm>
        </p:spPr>
        <p:txBody>
          <a:bodyPr/>
          <a:lstStyle/>
          <a:p>
            <a:r>
              <a:rPr lang="ru-RU" dirty="0" smtClean="0"/>
              <a:t>3. Общая собственность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Имущество, которое находится в собственности двух или более лиц, принадлежит им на праве общей собственности (п. 1 ст. 244 ГК РФ). 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Объектом общей собственности может быть индивидуально-определенная вещь (дом), совокупность вещей (наследственная масса) или имущественный комплекс (предприятие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4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ВИДЫ ПРАВА </a:t>
            </a:r>
            <a:r>
              <a:rPr lang="ru-RU" dirty="0" smtClean="0"/>
              <a:t>ОБЩЕЙ СОБСТВЕННОСТИ</a:t>
            </a:r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auto">
          <a:xfrm rot="-262702">
            <a:off x="241300" y="3886200"/>
            <a:ext cx="4159250" cy="29527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Долевая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собственность</a:t>
            </a:r>
            <a:endParaRPr lang="ru-RU" altLang="ru-RU" sz="24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Например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общая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долевая собственность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в многоквартирном жилом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доме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28" name="AutoShape 7"/>
          <p:cNvSpPr>
            <a:spLocks noChangeArrowheads="1"/>
          </p:cNvSpPr>
          <p:nvPr/>
        </p:nvSpPr>
        <p:spPr bwMode="auto">
          <a:xfrm rot="950172">
            <a:off x="4354513" y="2201863"/>
            <a:ext cx="4419600" cy="2743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Общая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собственность</a:t>
            </a:r>
            <a:endParaRPr lang="ru-RU" altLang="ru-RU" sz="24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Например: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общая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собственность супругов,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FFFFFF"/>
                </a:solidFill>
                <a:latin typeface="Times New Roman" pitchFamily="18" charset="0"/>
              </a:rPr>
              <a:t>членов КФХ</a:t>
            </a:r>
          </a:p>
        </p:txBody>
      </p:sp>
      <p:pic>
        <p:nvPicPr>
          <p:cNvPr id="26629" name="Picture 8" descr="1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сообщений, докладов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Характерные черты общей долевой собственности</a:t>
            </a:r>
          </a:p>
          <a:p>
            <a:r>
              <a:rPr lang="ru-RU" dirty="0" smtClean="0"/>
              <a:t>Общая совместная собственность супругов</a:t>
            </a:r>
          </a:p>
          <a:p>
            <a:r>
              <a:rPr lang="ru-RU" dirty="0" smtClean="0"/>
              <a:t>Общая собственность членов крестьянского (фермерского) хозяйства (КФХ)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3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Вопросы для самоконтроля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В чем суть правомочий владения, пользования и распоряжения вещью?</a:t>
            </a:r>
          </a:p>
          <a:p>
            <a:pPr marL="0" indent="0">
              <a:buNone/>
            </a:pPr>
            <a:r>
              <a:rPr lang="ru-RU" dirty="0" smtClean="0"/>
              <a:t>2. Почему право собственности относится к числу абсолютных прав?</a:t>
            </a:r>
          </a:p>
          <a:p>
            <a:pPr marL="0" indent="0">
              <a:buNone/>
            </a:pPr>
            <a:r>
              <a:rPr lang="ru-RU" dirty="0" smtClean="0"/>
              <a:t>3. Что означает термин «субъективное право собственности»?</a:t>
            </a:r>
          </a:p>
          <a:p>
            <a:pPr marL="0" indent="0">
              <a:buNone/>
            </a:pPr>
            <a:r>
              <a:rPr lang="ru-RU" dirty="0" smtClean="0"/>
              <a:t>4. Каковы критерии разграничения способов приобретения права собственности?</a:t>
            </a:r>
          </a:p>
          <a:p>
            <a:pPr marL="0" indent="0">
              <a:buNone/>
            </a:pPr>
            <a:r>
              <a:rPr lang="ru-RU" dirty="0" smtClean="0"/>
              <a:t>5. Каковы основания прекращения права собственности?</a:t>
            </a:r>
          </a:p>
          <a:p>
            <a:pPr marL="0" indent="0">
              <a:buNone/>
            </a:pPr>
            <a:r>
              <a:rPr lang="ru-RU" dirty="0" smtClean="0"/>
              <a:t>6. Сформулируйте понятие права общей собственности.</a:t>
            </a:r>
          </a:p>
          <a:p>
            <a:pPr marL="0" indent="0">
              <a:buNone/>
            </a:pPr>
            <a:r>
              <a:rPr lang="ru-RU" dirty="0" smtClean="0"/>
              <a:t>7. В чем разница между долевой и совместной собственностью? </a:t>
            </a:r>
          </a:p>
          <a:p>
            <a:pPr marL="0" indent="0">
              <a:buNone/>
            </a:pPr>
            <a:r>
              <a:rPr lang="ru-RU" dirty="0" smtClean="0"/>
              <a:t>8. Как определяются доли в праве общей собственности? </a:t>
            </a:r>
          </a:p>
          <a:p>
            <a:pPr marL="0" indent="0">
              <a:buNone/>
            </a:pPr>
            <a:r>
              <a:rPr lang="ru-RU" dirty="0" smtClean="0"/>
              <a:t>9. Как осуществляется право общей долевой собственности? </a:t>
            </a:r>
          </a:p>
          <a:p>
            <a:pPr marL="0" indent="0">
              <a:buNone/>
            </a:pPr>
            <a:r>
              <a:rPr lang="ru-RU" dirty="0" smtClean="0"/>
              <a:t>10. Каким образом прекращается право общей собственности? </a:t>
            </a:r>
          </a:p>
          <a:p>
            <a:pPr marL="0" indent="0">
              <a:buNone/>
            </a:pPr>
            <a:r>
              <a:rPr lang="ru-RU" dirty="0" smtClean="0"/>
              <a:t>11. В чем состоят особенности совместной собственности супругов?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3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Гражданский кодекс РФ </a:t>
            </a:r>
            <a:br>
              <a:rPr lang="ru-RU" sz="2800" dirty="0" smtClean="0"/>
            </a:br>
            <a:r>
              <a:rPr lang="ru-RU" sz="2800" dirty="0" smtClean="0"/>
              <a:t>Раздел II. ПРАВО СОБСТВЕННОСТИ И ДРУГИЕ ВЕЩНЫЕ ПРАВА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2"/>
              </a:rPr>
              <a:t>Глава 13. Общие положения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3"/>
              </a:rPr>
              <a:t>Глава 14. Приобретение права собственности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4"/>
              </a:rPr>
              <a:t>Глава 15. Прекращение права собственности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5"/>
              </a:rPr>
              <a:t>Глава 16. Общая собственность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dirty="0" smtClean="0">
                <a:effectLst/>
                <a:latin typeface="PT Sans"/>
                <a:hlinkClick r:id="rId6"/>
              </a:rPr>
              <a:t>Глава 17. Право собственности и другие вещные права на землю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7"/>
              </a:rPr>
              <a:t>Глава 18. Право собственности и другие вещные права на жилые помещения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8"/>
              </a:rPr>
              <a:t>Глава 19. Право хозяйственного ведения, право оперативного управления</a:t>
            </a:r>
            <a:endParaRPr lang="ru-RU" b="0" i="0" u="sng" dirty="0" smtClean="0">
              <a:effectLst/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b="0" i="0" u="sng" strike="noStrike" dirty="0" smtClean="0">
                <a:effectLst/>
                <a:latin typeface="PT Sans"/>
                <a:hlinkClick r:id="rId9"/>
              </a:rPr>
              <a:t>Глава 20. Защита права собственности и других вещных прав</a:t>
            </a:r>
            <a:endParaRPr lang="ru-RU" b="0" i="0" u="sng" dirty="0" smtClean="0">
              <a:effectLst/>
              <a:latin typeface="PT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0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00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Содержание права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463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Владение</a:t>
            </a:r>
            <a:r>
              <a:rPr lang="ru-RU" dirty="0" smtClean="0"/>
              <a:t> – фактическое действительное обладание вещью, под которым понимают непосредственно субъективное право защищать объект собственности от посягательства третьих лиц.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Пользование</a:t>
            </a:r>
            <a:r>
              <a:rPr lang="ru-RU" dirty="0" smtClean="0"/>
              <a:t> – процесс извлечения полезных свойств вещи посредством ее потребления (в производственных или повседневных целях).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Распоряжение</a:t>
            </a:r>
            <a:r>
              <a:rPr lang="ru-RU" dirty="0" smtClean="0"/>
              <a:t> – возможность совершения относительно объекта собственности действий, которые определяют его судьбу (отчуждение, сдача внаем, залог и т. д. вплоть от уничтожения).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9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Формы собственности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Частная</a:t>
            </a:r>
          </a:p>
          <a:p>
            <a:pPr eaLnBrk="1" hangingPunct="1">
              <a:defRPr/>
            </a:pPr>
            <a:r>
              <a:rPr lang="ru-RU" smtClean="0"/>
              <a:t>Государственная </a:t>
            </a:r>
          </a:p>
          <a:p>
            <a:pPr eaLnBrk="1" hangingPunct="1">
              <a:defRPr/>
            </a:pPr>
            <a:r>
              <a:rPr lang="ru-RU" smtClean="0"/>
              <a:t>Муниципальная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pic>
        <p:nvPicPr>
          <p:cNvPr id="13316" name="Picture 4" descr="земля мо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2. ОСНОВАНИЯ </a:t>
            </a:r>
            <a:r>
              <a:rPr lang="ru-RU" sz="4000" dirty="0" smtClean="0"/>
              <a:t>ВОЗНИКНОВЕНИЯ ПРАВА СОБСТВЕННОСТИ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4175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/>
              <a:t>ПЕРВОНАЧАЛЬНЫЕ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</a:rPr>
              <a:t>юридические факты, по которым отсутствует правопреемство (вещь появляется впервые, право предшествующим собственником утрачено, либо предыдущий собственник неизвестен</a:t>
            </a:r>
            <a:endParaRPr lang="ru-RU" sz="2400" dirty="0" smtClean="0"/>
          </a:p>
        </p:txBody>
      </p:sp>
      <p:sp>
        <p:nvSpPr>
          <p:cNvPr id="2150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/>
              <a:t>ПРОИЗВОДНЫЕ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</a:rPr>
              <a:t>право собственности нового собственника основывается на праве предыдущего собственника</a:t>
            </a:r>
          </a:p>
        </p:txBody>
      </p:sp>
    </p:spTree>
    <p:extLst>
      <p:ext uri="{BB962C8B-B14F-4D97-AF65-F5344CB8AC3E}">
        <p14:creationId xmlns:p14="http://schemas.microsoft.com/office/powerpoint/2010/main" val="17105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Первоначальные основания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Приобретение права собственности на вновь изготовленную вещь (ст. 218 ГК РФ)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Переработка (спецификация) (ст. 220 ГК РФ)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Обращение в собственность общедоступных вещей (ст. 221  ГК РФ)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Приобретение права собственности на бесхозяйное имущество (ст. 225 ГК РФ)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Приобретение права собственности на находку (ст. 227–229 ГК РФ)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Приобретение права собственности на безнадзорных животных (ст. 230– 232 ГК РФ)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 Приобретение права собственности на клад (ст. 233 ГК РФ)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err="1" smtClean="0"/>
              <a:t>Приобретательная</a:t>
            </a:r>
            <a:r>
              <a:rPr lang="ru-RU" sz="2800" dirty="0" smtClean="0"/>
              <a:t> давность (ст. 234 ГК РФ)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Приобретение права собственности на самовольную постройку (ст. 222 ГК РФ) </a:t>
            </a:r>
          </a:p>
          <a:p>
            <a:pPr algn="just"/>
            <a:endParaRPr lang="ru-RU" sz="2800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33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1241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Тема Office</vt:lpstr>
      <vt:lpstr>Граница</vt:lpstr>
      <vt:lpstr>1_Граница</vt:lpstr>
      <vt:lpstr>2_Граница</vt:lpstr>
      <vt:lpstr>3_Граница</vt:lpstr>
      <vt:lpstr>Право собственности и другие вещные права</vt:lpstr>
      <vt:lpstr>1. Право собственности: понятие, содержание и формы</vt:lpstr>
      <vt:lpstr>Гражданский кодекс РФ  Раздел II. ПРАВО СОБСТВЕННОСТИ И ДРУГИЕ ВЕЩНЫЕ ПРАВА </vt:lpstr>
      <vt:lpstr>Содержание права собственности</vt:lpstr>
      <vt:lpstr>Презентация PowerPoint</vt:lpstr>
      <vt:lpstr>Презентация PowerPoint</vt:lpstr>
      <vt:lpstr>Формы собственности</vt:lpstr>
      <vt:lpstr>2. ОСНОВАНИЯ ВОЗНИКНОВЕНИЯ ПРАВА СОБСТВЕННОСТИ</vt:lpstr>
      <vt:lpstr>Первоначальные основания</vt:lpstr>
      <vt:lpstr>Производные способы</vt:lpstr>
      <vt:lpstr>Производные способы</vt:lpstr>
      <vt:lpstr>Производные способы</vt:lpstr>
      <vt:lpstr>Основания прекращения права собственности</vt:lpstr>
      <vt:lpstr>Право собственности на вновь создаваемое недвижимое имущество</vt:lpstr>
      <vt:lpstr>Самовольная постройка</vt:lpstr>
      <vt:lpstr>Переработка </vt:lpstr>
      <vt:lpstr>Обращение в собственность общедоступных для сбора средств </vt:lpstr>
      <vt:lpstr>Право собственности на бесхозяйные вещи</vt:lpstr>
      <vt:lpstr>Находка</vt:lpstr>
      <vt:lpstr>Право собственности на безнадзорное домашнее животное</vt:lpstr>
      <vt:lpstr>Клад </vt:lpstr>
      <vt:lpstr>3. Общая собственность</vt:lpstr>
      <vt:lpstr>Презентация PowerPoint</vt:lpstr>
      <vt:lpstr>Темы сообщений, докладов</vt:lpstr>
      <vt:lpstr>Вопросы для самоконтроля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собственности и другие вещные права</dc:title>
  <dc:creator>Admin</dc:creator>
  <cp:lastModifiedBy>Admin</cp:lastModifiedBy>
  <cp:revision>8</cp:revision>
  <dcterms:created xsi:type="dcterms:W3CDTF">2020-10-15T07:32:05Z</dcterms:created>
  <dcterms:modified xsi:type="dcterms:W3CDTF">2020-10-15T08:17:09Z</dcterms:modified>
</cp:coreProperties>
</file>